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86" r:id="rId4"/>
    <p:sldId id="267" r:id="rId5"/>
    <p:sldId id="268" r:id="rId6"/>
    <p:sldId id="257" r:id="rId7"/>
    <p:sldId id="273" r:id="rId8"/>
    <p:sldId id="260" r:id="rId9"/>
    <p:sldId id="269" r:id="rId10"/>
    <p:sldId id="261" r:id="rId11"/>
    <p:sldId id="262" r:id="rId12"/>
    <p:sldId id="259" r:id="rId13"/>
    <p:sldId id="263" r:id="rId14"/>
    <p:sldId id="274" r:id="rId15"/>
    <p:sldId id="280" r:id="rId16"/>
    <p:sldId id="281" r:id="rId17"/>
    <p:sldId id="265" r:id="rId18"/>
    <p:sldId id="275" r:id="rId19"/>
    <p:sldId id="278" r:id="rId20"/>
    <p:sldId id="276" r:id="rId21"/>
    <p:sldId id="277" r:id="rId22"/>
    <p:sldId id="272" r:id="rId23"/>
    <p:sldId id="264" r:id="rId24"/>
    <p:sldId id="289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свыше 25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5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9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5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617D-F46A-49DA-86C7-04DC748496E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4B78-FBE8-4F73-A106-50A8AE2B4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картинки3\0_9a983_86f8fbf2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41947" y="365125"/>
            <a:ext cx="9785444" cy="4506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автономное некоммерческое образовательное учреждение детский сад №11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«Наставничество как инструмент обеспечения качества дошкольного образования и повышения профессионального мастерства педагогов ДОО ».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3642" y="5039051"/>
            <a:ext cx="884374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9535" algn="ctr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из опыта работы Ватутиной Н.Б.,</a:t>
            </a:r>
          </a:p>
          <a:p>
            <a:pPr lvl="0" indent="-89535" algn="ctr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старшего воспитателя </a:t>
            </a:r>
          </a:p>
          <a:p>
            <a:pPr lvl="0" indent="-89535" algn="ctr">
              <a:lnSpc>
                <a:spcPct val="107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6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31029" y="782570"/>
            <a:ext cx="701040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общения с наставляемым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приказывать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угрожать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проповедовать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поучать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подсказывать решения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выносить суждений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оправдывать и не оправдываться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ставить «диагноз»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6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471959"/>
            <a:ext cx="10637520" cy="6495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5264" y="139433"/>
            <a:ext cx="5478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Алгоритм деятельности педагога-наставника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89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8616" y="751204"/>
            <a:ext cx="11573300" cy="641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indent="-89535" algn="ctr">
              <a:lnSpc>
                <a:spcPct val="107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успешной адаптации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indent="-89535" algn="ctr">
              <a:lnSpc>
                <a:spcPct val="107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71700" lvl="4" indent="-342900" algn="just">
              <a:buFont typeface="+mj-lt"/>
              <a:buAutoNum type="arabicPeriod"/>
              <a:tabLst>
                <a:tab pos="270510" algn="l"/>
                <a:tab pos="450215" algn="l"/>
                <a:tab pos="540385" algn="l"/>
                <a:tab pos="90043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адаптации в непрерывной связи с процессом личностного и профессионального развития педагога.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4" indent="-342900" algn="just">
              <a:buFont typeface="+mj-lt"/>
              <a:buAutoNum type="arabicPeriod"/>
              <a:tabLst>
                <a:tab pos="270510" algn="l"/>
                <a:tab pos="450215" algn="l"/>
                <a:tab pos="540385" algn="l"/>
                <a:tab pos="90043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Максимальный учет личностных особенностей и уровня профессиональной подготовки в организации педагогического труда, активная поддержка личностного и профессионального роста молодого педагога.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4" indent="-342900" algn="just">
              <a:buFont typeface="+mj-lt"/>
              <a:buAutoNum type="arabicPeriod"/>
              <a:tabLst>
                <a:tab pos="270510" algn="l"/>
                <a:tab pos="450215" algn="l"/>
                <a:tab pos="540385" algn="l"/>
                <a:tab pos="90043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материально-технического обеспечения образовательного процесса современным требованиям для реализации  молодым педагогом инновационных подходов в воспитании и образовании обучающихся.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9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17646" y="659092"/>
            <a:ext cx="26161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8400" y="843677"/>
            <a:ext cx="94792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эффективные формы и методы работы наставника с молодым педагогом: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рабочем месте;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методических объединений;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самообразование, включающее самостоятельное изучение образовательной программы;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курсах повышения квалификации;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открытых занятий коллег с дальнейшим анализом;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 анализ педагогических ситуаций;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составлению подробных планов-конспектов</a:t>
            </a:r>
          </a:p>
          <a:p>
            <a:pPr indent="3571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и т.д.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анализ видео занятий педагогов из других регионов в сети интернет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ключение в профессиональные конкурсы.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370332"/>
            <a:ext cx="3672840" cy="550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4440" y="370332"/>
            <a:ext cx="6858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Ватутина Наталия Борисовна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воспитатель высшей квалификационной категории, стаж работы 39 лет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Андреева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Сергеевна,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стаж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1 год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Ватутина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Рощупкина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Васильевна, старший воспитатель МДОБУ д/с №6 МО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муниципального казенного учреждения «Информационно-методический центр системы образования муниципального образования Кореновский район №12 от 01.09.2022г «О муниципальном наставничестве»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4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2" y="157498"/>
            <a:ext cx="3645477" cy="5013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30" y="1150648"/>
            <a:ext cx="3941099" cy="5420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0" y="274320"/>
            <a:ext cx="3765509" cy="51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-568" b="5966"/>
          <a:stretch/>
        </p:blipFill>
        <p:spPr>
          <a:xfrm>
            <a:off x="640079" y="1043132"/>
            <a:ext cx="3870961" cy="5494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5743" b="21443"/>
          <a:stretch/>
        </p:blipFill>
        <p:spPr>
          <a:xfrm>
            <a:off x="6675119" y="1386840"/>
            <a:ext cx="4703198" cy="515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9560" y="518160"/>
            <a:ext cx="6319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План работы с молодыми специалистами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640" y="563880"/>
            <a:ext cx="6711969" cy="343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>
                <a:latin typeface="Arial Black" panose="020B0A04020102020204" pitchFamily="34" charset="0"/>
                <a:ea typeface="Arial" panose="020B0604020202020204" pitchFamily="34" charset="0"/>
              </a:rPr>
              <a:t>направление «</a:t>
            </a:r>
            <a:r>
              <a:rPr lang="ru-RU" sz="2400" b="1" dirty="0" smtClean="0">
                <a:latin typeface="Arial Black" panose="020B0A04020102020204" pitchFamily="34" charset="0"/>
                <a:ea typeface="Arial" panose="020B0604020202020204" pitchFamily="34" charset="0"/>
              </a:rPr>
              <a:t>педагоги-</a:t>
            </a:r>
            <a:r>
              <a:rPr lang="ru-RU" sz="2400" b="1" dirty="0" err="1" smtClean="0">
                <a:latin typeface="Arial Black" panose="020B0A04020102020204" pitchFamily="34" charset="0"/>
                <a:ea typeface="Arial" panose="020B0604020202020204" pitchFamily="34" charset="0"/>
              </a:rPr>
              <a:t>стажисты</a:t>
            </a:r>
            <a:r>
              <a:rPr lang="ru-RU" sz="2400" b="1" dirty="0" smtClean="0">
                <a:latin typeface="Arial Black" panose="020B0A04020102020204" pitchFamily="34" charset="0"/>
                <a:ea typeface="Arial" panose="020B0604020202020204" pitchFamily="34" charset="0"/>
              </a:rPr>
              <a:t>– </a:t>
            </a:r>
            <a:r>
              <a:rPr lang="ru-RU" sz="2400" b="1" dirty="0">
                <a:latin typeface="Arial Black" panose="020B0A04020102020204" pitchFamily="34" charset="0"/>
                <a:ea typeface="Arial" panose="020B0604020202020204" pitchFamily="34" charset="0"/>
              </a:rPr>
              <a:t>молодые педагоги</a:t>
            </a:r>
            <a:r>
              <a:rPr lang="ru-RU" sz="2400" b="1" dirty="0" smtClean="0">
                <a:latin typeface="Arial Black" panose="020B0A04020102020204" pitchFamily="34" charset="0"/>
                <a:ea typeface="Arial" panose="020B0604020202020204" pitchFamily="34" charset="0"/>
              </a:rPr>
              <a:t>»</a:t>
            </a:r>
          </a:p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endParaRPr lang="ru-RU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Кислицкая</a:t>
            </a:r>
            <a:r>
              <a:rPr lang="ru-RU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Домникия</a:t>
            </a:r>
            <a:r>
              <a:rPr lang="ru-RU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Александровна</a:t>
            </a:r>
          </a:p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(воспитатель высшей квалификационной </a:t>
            </a:r>
          </a:p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категории,</a:t>
            </a:r>
          </a:p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стаж работы 24 года-</a:t>
            </a:r>
          </a:p>
          <a:p>
            <a:pPr>
              <a:lnSpc>
                <a:spcPts val="19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Новак</a:t>
            </a:r>
            <a:r>
              <a:rPr lang="ru-RU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Наталья Владимировна(менее 5 лет)</a:t>
            </a:r>
            <a:endParaRPr lang="ru-RU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6" y="347472"/>
            <a:ext cx="3599688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" y="278892"/>
            <a:ext cx="3672840" cy="550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0120" y="65532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Ирина Александровна, воспитатель высшей квалификационной категории, 31 год стаж работы.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Шульгина Ирина Владимировна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(стаж работы 1 год).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477012"/>
            <a:ext cx="3672840" cy="550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80" y="477012"/>
            <a:ext cx="75285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 для старшего поколения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(обучении технологии ИКТ)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Белашова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Анатольевна, воспитатель высшей квалификационной категория, стаж работы-15 лет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-Еникеева Ирина Викторовна, воспитатель высшей квалификационной категории, стаж работы 39 лет.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/>
        </p:blipFill>
        <p:spPr>
          <a:xfrm>
            <a:off x="0" y="0"/>
            <a:ext cx="12337576" cy="69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56972"/>
            <a:ext cx="3672840" cy="550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5280" y="1295400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Бердник Марина Владимировна,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нструктор по физической культуре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категории,   стаж работы-14 лет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Якутенко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Александровна, инструктор по физической культуре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д/с №38 МО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1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339852"/>
            <a:ext cx="3672840" cy="550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280" y="944880"/>
            <a:ext cx="6918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Палий Лариса Михайловна, музыкальный руководитель высшей квалификационной категории, стаж работы 26 лет  -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Кизим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Викторовна музыкальный руководитель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д/с №25 МО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99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ОТЧЕТНОСТЬ В ХОДЕ НАСТАВНИЧЕСТВА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Отчет наставника о результатах работы молодого специалиста на педсоветах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педчасах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Отчет молодого специалиста о процессе прохождения наставничества и работе наставника с целью планирования дальнейшей работы.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3080" y="213360"/>
            <a:ext cx="1040891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    работы наставников: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создана система работы, которая объединяет деятельность молодого педагога и наставника;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эффективные  формы и методы работы, которые содействуют дальнейшему профессиональному становлению молодого специалиста;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молодой воспитатель ведет работу по самообразованию, что позволяет ему пополнять и конкретизировать свои знания, осуществлять анализ возникающих в работе с детьми ситуаций;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молодого педагога  формируется потребность в постоянном пополнении педагогических знаний,  гибкость мышления, умение моделировать и прогнозировать образовательного процесса;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молодому воспитателю обеспечена   необходимая помощь  и поддержка  на самом трудном этапе вхождения в новый коллектив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профессию;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молодых педагогов в профессиональных конкурсах и в открытых НОД на РМО,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560" y="381001"/>
            <a:ext cx="10408920" cy="4652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активность педагогов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победителей краевого конкурса «Лучшие педагогические работники дошкольного образования»,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победителя муниципального конкурса «Лучшие педагогические работники дошкольного образования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лауреат и 5 участников краевого конкурса «Воспитатель года Кубани».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педагогов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высшую и первую категории.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7665" y="1392072"/>
            <a:ext cx="7301553" cy="270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Обучая других ,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учимся сами!</a:t>
            </a:r>
            <a:endParaRPr lang="ru-RU" sz="7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3580295"/>
              </p:ext>
            </p:extLst>
          </p:nvPr>
        </p:nvGraphicFramePr>
        <p:xfrm>
          <a:off x="1214196" y="423081"/>
          <a:ext cx="8844204" cy="485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3080" y="5394960"/>
            <a:ext cx="790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-молодых педагогов-4 человека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10" y="1752817"/>
            <a:ext cx="11483387" cy="4845691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N 273-ФЗ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 в МДАНОУ д/с №11 МО Кореновский район утвержденное Приказом заведующего от 08.08.2022 № 64 О\Д;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заведующего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о наставничестве от 08.08.2022 № 64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О\Д.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210" y="176898"/>
            <a:ext cx="11858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правовой основой организации наставничества в Учреждении является </a:t>
            </a:r>
          </a:p>
        </p:txBody>
      </p:sp>
    </p:spTree>
    <p:extLst>
      <p:ext uri="{BB962C8B-B14F-4D97-AF65-F5344CB8AC3E}">
        <p14:creationId xmlns:p14="http://schemas.microsoft.com/office/powerpoint/2010/main" val="18924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537" y="2696529"/>
            <a:ext cx="338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332"/>
            <a:ext cx="1188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 устанавливается над следующими </a:t>
            </a:r>
            <a:endParaRPr lang="ru-RU" sz="4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атегориями педагогов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1954" y="2189990"/>
            <a:ext cx="115324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не имеющие трудового стажа педагогической деятельности в образовательных учреждениях;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не имеющие квалификационной категории;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выпускники очных, очно-заочных (вечерних) высших и средних специальных учебных заведений, имеющие трудовой стаж педагогической деятельности менее 5-ти лет;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очно-заочных (вечерних) форм обучения.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1" y="232012"/>
            <a:ext cx="11316269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0"/>
              </a:lnSpc>
              <a:spcAft>
                <a:spcPts val="300"/>
              </a:spcAft>
            </a:pPr>
            <a:r>
              <a:rPr lang="ru-RU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Пять критериев, чтобы выбрать </a:t>
            </a:r>
            <a:r>
              <a:rPr lang="ru-RU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наставников</a:t>
            </a:r>
          </a:p>
          <a:p>
            <a:pPr>
              <a:lnSpc>
                <a:spcPts val="1460"/>
              </a:lnSpc>
              <a:spcAft>
                <a:spcPts val="3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профессионализм, наличие опыта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педагогических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знаний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значительно выше должностных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компетенций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подшефного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Умение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 и доступно передавать свои знания,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методики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опыт их применения на практике новичкам.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Личное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заниматься наставничеством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Признание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авторитет у руководителя и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педколлектива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способность оказывать влияние на всех участников процесса обучения.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Наличие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личностных качеств, как ответственность и организованность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endParaRPr lang="ru-RU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7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3958" y="587830"/>
            <a:ext cx="103859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наставничества: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новым педагогам в адаптации, чтобы они как можно скорее вышли на плановые результаты работы.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обучения на рабочем месте.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как формальных, так и неформальных приемов, подходов.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 принятие всеми сотрудниками норм корпоративной культуры.</a:t>
            </a: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картинки3\0_9a983_86f8fb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44040" y="152400"/>
            <a:ext cx="88087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даптировать наставляемых к условиям осуществления трудовой деятельности;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удовлетворить потребность наставляемых в непрерывном образовании и оказывать им помощь в преодолении  профессиональных затруднений;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формированию индивидуального стиля творческой деятельности  начинающих педагогов;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наставляемым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внедрить современные подходы и передовые педагогические технологии в образовательный процесс.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31540" y="2293154"/>
            <a:ext cx="3782477" cy="2170421"/>
          </a:xfrm>
          <a:prstGeom prst="ellipse">
            <a:avLst/>
          </a:prstGeom>
          <a:solidFill>
            <a:srgbClr val="FCB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ПРИНЦИПЫ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777240"/>
            <a:ext cx="3944203" cy="22935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65209" y="0"/>
            <a:ext cx="4448808" cy="22541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наставника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279211" y="3240916"/>
            <a:ext cx="5042280" cy="24461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взаимное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25839" y="4886584"/>
            <a:ext cx="3875963" cy="19714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подшефного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473176" y="3627120"/>
            <a:ext cx="4718824" cy="26099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плановой деятельности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 на воспитание 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тановление молодого специалиста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31623" y="712642"/>
            <a:ext cx="3928282" cy="22935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622877" y="2254156"/>
            <a:ext cx="20472" cy="78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7"/>
          </p:cNvCxnSpPr>
          <p:nvPr/>
        </p:nvCxnSpPr>
        <p:spPr>
          <a:xfrm flipV="1">
            <a:off x="7660086" y="2266289"/>
            <a:ext cx="929472" cy="344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5"/>
          </p:cNvCxnSpPr>
          <p:nvPr/>
        </p:nvCxnSpPr>
        <p:spPr>
          <a:xfrm>
            <a:off x="7660086" y="4145724"/>
            <a:ext cx="1118834" cy="420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4"/>
          </p:cNvCxnSpPr>
          <p:nvPr/>
        </p:nvCxnSpPr>
        <p:spPr>
          <a:xfrm flipH="1">
            <a:off x="6069273" y="4463575"/>
            <a:ext cx="253506" cy="42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1"/>
          </p:cNvCxnSpPr>
          <p:nvPr/>
        </p:nvCxnSpPr>
        <p:spPr>
          <a:xfrm flipH="1" flipV="1">
            <a:off x="3725839" y="2158245"/>
            <a:ext cx="1259632" cy="452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3"/>
          </p:cNvCxnSpPr>
          <p:nvPr/>
        </p:nvCxnSpPr>
        <p:spPr>
          <a:xfrm flipH="1">
            <a:off x="3765209" y="4145724"/>
            <a:ext cx="1220262" cy="391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649</Words>
  <Application>Microsoft Office PowerPoint</Application>
  <PresentationFormat>Широкоэкранный</PresentationFormat>
  <Paragraphs>160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И ОТЧЕТНОСТЬ В ХОДЕ НАСТАВНИЧЕСТВА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Владелец</cp:lastModifiedBy>
  <cp:revision>37</cp:revision>
  <dcterms:created xsi:type="dcterms:W3CDTF">2023-07-24T16:08:22Z</dcterms:created>
  <dcterms:modified xsi:type="dcterms:W3CDTF">2023-08-04T09:26:23Z</dcterms:modified>
</cp:coreProperties>
</file>